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8" r:id="rId4"/>
    <p:sldId id="261" r:id="rId5"/>
    <p:sldId id="268" r:id="rId6"/>
    <p:sldId id="257" r:id="rId7"/>
    <p:sldId id="266" r:id="rId8"/>
    <p:sldId id="267" r:id="rId9"/>
    <p:sldId id="263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fr-C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B29C07-9A62-8648-1B3D-C012444B080B}" v="1473" dt="2026-02-05T14:43:15.398"/>
    <p1510:client id="{17F03B1C-52B8-5B1C-BEAF-489D992C5C03}" v="82" dt="2026-02-04T23:55:57.099"/>
    <p1510:client id="{310799F9-0AA5-2C42-3F64-D1606A819159}" v="144" dt="2026-02-04T22:03:42.724"/>
    <p1510:client id="{4AA36425-0631-55CC-42B2-5DBC37E6F9EF}" v="13" dt="2026-02-04T23:36:10.587"/>
    <p1510:client id="{61D373C6-E0E2-1AA5-A6BE-0B202384D6F2}" v="16" dt="2026-02-05T14:32:10.386"/>
    <p1510:client id="{8E4E9FAC-5DAD-7C54-0864-F53D538A3C85}" v="283" dt="2026-02-04T22:44:17.148"/>
    <p1510:client id="{9B46F100-88A1-52CC-EF36-543943E3EFEA}" v="26" dt="2026-02-05T15:24:11.402"/>
    <p1510:client id="{AFDAC216-6347-6026-C1D3-9EA42DEEF629}" v="66" dt="2026-02-05T01:30:57.126"/>
    <p1510:client id="{B801F740-3348-64E7-BD35-887AEED6CB99}" v="33" dt="2026-02-05T15:17:29.7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1E548C-74B3-4B5F-B03E-0636A70CFBB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BB0F66D-ED75-4FF7-96D4-27350DE2D7B1}">
      <dgm:prSet/>
      <dgm:spPr/>
      <dgm:t>
        <a:bodyPr/>
        <a:lstStyle/>
        <a:p>
          <a:r>
            <a:rPr lang="en-US"/>
            <a:t>|  Project Master</a:t>
          </a:r>
        </a:p>
      </dgm:t>
    </dgm:pt>
    <dgm:pt modelId="{DD2BE9B5-B69D-4614-B18F-44A9CEBCE7A1}" type="parTrans" cxnId="{55968B60-AC7A-46A7-A7D5-7DBBAC14EA16}">
      <dgm:prSet/>
      <dgm:spPr/>
      <dgm:t>
        <a:bodyPr/>
        <a:lstStyle/>
        <a:p>
          <a:endParaRPr lang="en-US"/>
        </a:p>
      </dgm:t>
    </dgm:pt>
    <dgm:pt modelId="{E83D862E-7BBB-4BC8-B3AA-2E841A525D27}" type="sibTrans" cxnId="{55968B60-AC7A-46A7-A7D5-7DBBAC14EA16}">
      <dgm:prSet/>
      <dgm:spPr/>
      <dgm:t>
        <a:bodyPr/>
        <a:lstStyle/>
        <a:p>
          <a:endParaRPr lang="en-US"/>
        </a:p>
      </dgm:t>
    </dgm:pt>
    <dgm:pt modelId="{2F963A40-6E6D-4222-B8C4-A081677C05CF}">
      <dgm:prSet/>
      <dgm:spPr/>
      <dgm:t>
        <a:bodyPr/>
        <a:lstStyle/>
        <a:p>
          <a:r>
            <a:rPr lang="en-US"/>
            <a:t>|  3D Master</a:t>
          </a:r>
        </a:p>
      </dgm:t>
    </dgm:pt>
    <dgm:pt modelId="{3550907B-0B04-4748-A517-F01BD5E396F0}" type="parTrans" cxnId="{27FCAE8A-699B-4426-9449-1F198BDA28FA}">
      <dgm:prSet/>
      <dgm:spPr/>
      <dgm:t>
        <a:bodyPr/>
        <a:lstStyle/>
        <a:p>
          <a:endParaRPr lang="en-US"/>
        </a:p>
      </dgm:t>
    </dgm:pt>
    <dgm:pt modelId="{5DAF0583-6116-45F8-958C-94A5A75FEB10}" type="sibTrans" cxnId="{27FCAE8A-699B-4426-9449-1F198BDA28FA}">
      <dgm:prSet/>
      <dgm:spPr/>
      <dgm:t>
        <a:bodyPr/>
        <a:lstStyle/>
        <a:p>
          <a:endParaRPr lang="en-US"/>
        </a:p>
      </dgm:t>
    </dgm:pt>
    <dgm:pt modelId="{34FF26BB-460D-497B-8F72-700DD9B6F1B5}">
      <dgm:prSet/>
      <dgm:spPr/>
      <dgm:t>
        <a:bodyPr/>
        <a:lstStyle/>
        <a:p>
          <a:r>
            <a:rPr lang="en-US"/>
            <a:t>|  Git Master</a:t>
          </a:r>
        </a:p>
      </dgm:t>
    </dgm:pt>
    <dgm:pt modelId="{140B5A29-B88C-443C-A820-05EEB5404B58}" type="parTrans" cxnId="{E5B37409-DF4A-47FB-A46F-6C7BF70FFD1B}">
      <dgm:prSet/>
      <dgm:spPr/>
      <dgm:t>
        <a:bodyPr/>
        <a:lstStyle/>
        <a:p>
          <a:endParaRPr lang="en-US"/>
        </a:p>
      </dgm:t>
    </dgm:pt>
    <dgm:pt modelId="{753C8612-73D3-49C5-B0D9-BC59B0D884D8}" type="sibTrans" cxnId="{E5B37409-DF4A-47FB-A46F-6C7BF70FFD1B}">
      <dgm:prSet/>
      <dgm:spPr/>
      <dgm:t>
        <a:bodyPr/>
        <a:lstStyle/>
        <a:p>
          <a:endParaRPr lang="en-US"/>
        </a:p>
      </dgm:t>
    </dgm:pt>
    <dgm:pt modelId="{2F8513D6-080A-4334-8A5E-7BC64E040D21}">
      <dgm:prSet/>
      <dgm:spPr/>
      <dgm:t>
        <a:bodyPr/>
        <a:lstStyle/>
        <a:p>
          <a:r>
            <a:rPr lang="en-US"/>
            <a:t>|  Code Master</a:t>
          </a:r>
        </a:p>
      </dgm:t>
    </dgm:pt>
    <dgm:pt modelId="{BD2410E0-DC52-4EE9-AAFD-7040D9F26156}" type="parTrans" cxnId="{9C02AEE9-D8AB-49D1-8BAB-63AEA1804FF9}">
      <dgm:prSet/>
      <dgm:spPr/>
      <dgm:t>
        <a:bodyPr/>
        <a:lstStyle/>
        <a:p>
          <a:endParaRPr lang="en-US"/>
        </a:p>
      </dgm:t>
    </dgm:pt>
    <dgm:pt modelId="{703B7554-A4CD-4374-8E6D-FF1FF37790FD}" type="sibTrans" cxnId="{9C02AEE9-D8AB-49D1-8BAB-63AEA1804FF9}">
      <dgm:prSet/>
      <dgm:spPr/>
      <dgm:t>
        <a:bodyPr/>
        <a:lstStyle/>
        <a:p>
          <a:endParaRPr lang="en-US"/>
        </a:p>
      </dgm:t>
    </dgm:pt>
    <dgm:pt modelId="{DFC61E7A-BDFA-49A3-BC87-5EF2D8E31975}">
      <dgm:prSet/>
      <dgm:spPr/>
      <dgm:t>
        <a:bodyPr/>
        <a:lstStyle/>
        <a:p>
          <a:r>
            <a:rPr lang="en-US"/>
            <a:t>|  Robot Master</a:t>
          </a:r>
        </a:p>
      </dgm:t>
    </dgm:pt>
    <dgm:pt modelId="{5D6E5A03-6898-4E06-85E4-143DDE8F2D4C}" type="parTrans" cxnId="{B358E832-EEAF-4684-B2F6-9E033A4A5642}">
      <dgm:prSet/>
      <dgm:spPr/>
      <dgm:t>
        <a:bodyPr/>
        <a:lstStyle/>
        <a:p>
          <a:endParaRPr lang="en-US"/>
        </a:p>
      </dgm:t>
    </dgm:pt>
    <dgm:pt modelId="{F0A1CBD4-A3F6-423A-8DA3-823AF667DAE7}" type="sibTrans" cxnId="{B358E832-EEAF-4684-B2F6-9E033A4A5642}">
      <dgm:prSet/>
      <dgm:spPr/>
      <dgm:t>
        <a:bodyPr/>
        <a:lstStyle/>
        <a:p>
          <a:endParaRPr lang="en-US"/>
        </a:p>
      </dgm:t>
    </dgm:pt>
    <dgm:pt modelId="{B1BB0900-1938-407C-8C12-BB8B474BAE40}" type="pres">
      <dgm:prSet presAssocID="{C51E548C-74B3-4B5F-B03E-0636A70CFBB4}" presName="linear" presStyleCnt="0">
        <dgm:presLayoutVars>
          <dgm:animLvl val="lvl"/>
          <dgm:resizeHandles val="exact"/>
        </dgm:presLayoutVars>
      </dgm:prSet>
      <dgm:spPr/>
    </dgm:pt>
    <dgm:pt modelId="{33F93D40-8C03-445C-8752-C3E91A103489}" type="pres">
      <dgm:prSet presAssocID="{DBB0F66D-ED75-4FF7-96D4-27350DE2D7B1}" presName="parentText" presStyleLbl="node1" presStyleIdx="0" presStyleCnt="5">
        <dgm:presLayoutVars>
          <dgm:chMax val="0"/>
          <dgm:bulletEnabled val="1"/>
        </dgm:presLayoutVars>
      </dgm:prSet>
      <dgm:spPr>
        <a:solidFill>
          <a:schemeClr val="accent2"/>
        </a:solidFill>
      </dgm:spPr>
    </dgm:pt>
    <dgm:pt modelId="{FB093CAF-D455-47BF-95D4-F420A64E3BF4}" type="pres">
      <dgm:prSet presAssocID="{E83D862E-7BBB-4BC8-B3AA-2E841A525D27}" presName="spacer" presStyleCnt="0"/>
      <dgm:spPr/>
    </dgm:pt>
    <dgm:pt modelId="{30B4EEBF-EC02-4DAC-9787-908104650CD7}" type="pres">
      <dgm:prSet presAssocID="{2F963A40-6E6D-4222-B8C4-A081677C05CF}" presName="parentText" presStyleLbl="node1" presStyleIdx="1" presStyleCnt="5">
        <dgm:presLayoutVars>
          <dgm:chMax val="0"/>
          <dgm:bulletEnabled val="1"/>
        </dgm:presLayoutVars>
      </dgm:prSet>
      <dgm:spPr>
        <a:solidFill>
          <a:schemeClr val="accent2"/>
        </a:solidFill>
      </dgm:spPr>
    </dgm:pt>
    <dgm:pt modelId="{80A82F4C-B243-4780-8FA7-D7270FE0BBFC}" type="pres">
      <dgm:prSet presAssocID="{5DAF0583-6116-45F8-958C-94A5A75FEB10}" presName="spacer" presStyleCnt="0"/>
      <dgm:spPr/>
    </dgm:pt>
    <dgm:pt modelId="{5E556FC0-2C50-4CE3-8A1A-BFD4906EAB32}" type="pres">
      <dgm:prSet presAssocID="{34FF26BB-460D-497B-8F72-700DD9B6F1B5}" presName="parentText" presStyleLbl="node1" presStyleIdx="2" presStyleCnt="5">
        <dgm:presLayoutVars>
          <dgm:chMax val="0"/>
          <dgm:bulletEnabled val="1"/>
        </dgm:presLayoutVars>
      </dgm:prSet>
      <dgm:spPr>
        <a:solidFill>
          <a:schemeClr val="accent2"/>
        </a:solidFill>
      </dgm:spPr>
    </dgm:pt>
    <dgm:pt modelId="{A7512E0A-8208-47E8-8EB8-16C83FD7154E}" type="pres">
      <dgm:prSet presAssocID="{753C8612-73D3-49C5-B0D9-BC59B0D884D8}" presName="spacer" presStyleCnt="0"/>
      <dgm:spPr/>
    </dgm:pt>
    <dgm:pt modelId="{16C9F16E-6E31-456D-9B16-A017270C4D53}" type="pres">
      <dgm:prSet presAssocID="{2F8513D6-080A-4334-8A5E-7BC64E040D21}" presName="parentText" presStyleLbl="node1" presStyleIdx="3" presStyleCnt="5">
        <dgm:presLayoutVars>
          <dgm:chMax val="0"/>
          <dgm:bulletEnabled val="1"/>
        </dgm:presLayoutVars>
      </dgm:prSet>
      <dgm:spPr>
        <a:solidFill>
          <a:schemeClr val="accent2"/>
        </a:solidFill>
      </dgm:spPr>
    </dgm:pt>
    <dgm:pt modelId="{221DEBCA-B861-4263-B3AC-936D8C5FD807}" type="pres">
      <dgm:prSet presAssocID="{703B7554-A4CD-4374-8E6D-FF1FF37790FD}" presName="spacer" presStyleCnt="0"/>
      <dgm:spPr/>
    </dgm:pt>
    <dgm:pt modelId="{7A4DBA83-DB58-423D-98BD-9E7C347ACF21}" type="pres">
      <dgm:prSet presAssocID="{DFC61E7A-BDFA-49A3-BC87-5EF2D8E31975}" presName="parentText" presStyleLbl="node1" presStyleIdx="4" presStyleCnt="5">
        <dgm:presLayoutVars>
          <dgm:chMax val="0"/>
          <dgm:bulletEnabled val="1"/>
        </dgm:presLayoutVars>
      </dgm:prSet>
      <dgm:spPr>
        <a:solidFill>
          <a:schemeClr val="accent2"/>
        </a:solidFill>
      </dgm:spPr>
    </dgm:pt>
  </dgm:ptLst>
  <dgm:cxnLst>
    <dgm:cxn modelId="{E5B37409-DF4A-47FB-A46F-6C7BF70FFD1B}" srcId="{C51E548C-74B3-4B5F-B03E-0636A70CFBB4}" destId="{34FF26BB-460D-497B-8F72-700DD9B6F1B5}" srcOrd="2" destOrd="0" parTransId="{140B5A29-B88C-443C-A820-05EEB5404B58}" sibTransId="{753C8612-73D3-49C5-B0D9-BC59B0D884D8}"/>
    <dgm:cxn modelId="{B358E832-EEAF-4684-B2F6-9E033A4A5642}" srcId="{C51E548C-74B3-4B5F-B03E-0636A70CFBB4}" destId="{DFC61E7A-BDFA-49A3-BC87-5EF2D8E31975}" srcOrd="4" destOrd="0" parTransId="{5D6E5A03-6898-4E06-85E4-143DDE8F2D4C}" sibTransId="{F0A1CBD4-A3F6-423A-8DA3-823AF667DAE7}"/>
    <dgm:cxn modelId="{26065B36-9488-4719-B462-7FD85405BA07}" type="presOf" srcId="{DBB0F66D-ED75-4FF7-96D4-27350DE2D7B1}" destId="{33F93D40-8C03-445C-8752-C3E91A103489}" srcOrd="0" destOrd="0" presId="urn:microsoft.com/office/officeart/2005/8/layout/vList2"/>
    <dgm:cxn modelId="{55968B60-AC7A-46A7-A7D5-7DBBAC14EA16}" srcId="{C51E548C-74B3-4B5F-B03E-0636A70CFBB4}" destId="{DBB0F66D-ED75-4FF7-96D4-27350DE2D7B1}" srcOrd="0" destOrd="0" parTransId="{DD2BE9B5-B69D-4614-B18F-44A9CEBCE7A1}" sibTransId="{E83D862E-7BBB-4BC8-B3AA-2E841A525D27}"/>
    <dgm:cxn modelId="{6A51DA60-5948-43BB-9AD6-7A5AB9637B85}" type="presOf" srcId="{DFC61E7A-BDFA-49A3-BC87-5EF2D8E31975}" destId="{7A4DBA83-DB58-423D-98BD-9E7C347ACF21}" srcOrd="0" destOrd="0" presId="urn:microsoft.com/office/officeart/2005/8/layout/vList2"/>
    <dgm:cxn modelId="{3A2B2344-660E-482D-9B00-E81ABB978C1C}" type="presOf" srcId="{2F8513D6-080A-4334-8A5E-7BC64E040D21}" destId="{16C9F16E-6E31-456D-9B16-A017270C4D53}" srcOrd="0" destOrd="0" presId="urn:microsoft.com/office/officeart/2005/8/layout/vList2"/>
    <dgm:cxn modelId="{27FCAE8A-699B-4426-9449-1F198BDA28FA}" srcId="{C51E548C-74B3-4B5F-B03E-0636A70CFBB4}" destId="{2F963A40-6E6D-4222-B8C4-A081677C05CF}" srcOrd="1" destOrd="0" parTransId="{3550907B-0B04-4748-A517-F01BD5E396F0}" sibTransId="{5DAF0583-6116-45F8-958C-94A5A75FEB10}"/>
    <dgm:cxn modelId="{EE290590-1426-4D80-8CB1-55A0548CBE04}" type="presOf" srcId="{34FF26BB-460D-497B-8F72-700DD9B6F1B5}" destId="{5E556FC0-2C50-4CE3-8A1A-BFD4906EAB32}" srcOrd="0" destOrd="0" presId="urn:microsoft.com/office/officeart/2005/8/layout/vList2"/>
    <dgm:cxn modelId="{E93FD2C8-E67A-4A4E-A349-F265A28BF745}" type="presOf" srcId="{C51E548C-74B3-4B5F-B03E-0636A70CFBB4}" destId="{B1BB0900-1938-407C-8C12-BB8B474BAE40}" srcOrd="0" destOrd="0" presId="urn:microsoft.com/office/officeart/2005/8/layout/vList2"/>
    <dgm:cxn modelId="{F5C631D5-6DD0-45EB-B051-BBDCE7519F19}" type="presOf" srcId="{2F963A40-6E6D-4222-B8C4-A081677C05CF}" destId="{30B4EEBF-EC02-4DAC-9787-908104650CD7}" srcOrd="0" destOrd="0" presId="urn:microsoft.com/office/officeart/2005/8/layout/vList2"/>
    <dgm:cxn modelId="{9C02AEE9-D8AB-49D1-8BAB-63AEA1804FF9}" srcId="{C51E548C-74B3-4B5F-B03E-0636A70CFBB4}" destId="{2F8513D6-080A-4334-8A5E-7BC64E040D21}" srcOrd="3" destOrd="0" parTransId="{BD2410E0-DC52-4EE9-AAFD-7040D9F26156}" sibTransId="{703B7554-A4CD-4374-8E6D-FF1FF37790FD}"/>
    <dgm:cxn modelId="{489C5076-8366-43EA-A07D-FBAAB1288CEF}" type="presParOf" srcId="{B1BB0900-1938-407C-8C12-BB8B474BAE40}" destId="{33F93D40-8C03-445C-8752-C3E91A103489}" srcOrd="0" destOrd="0" presId="urn:microsoft.com/office/officeart/2005/8/layout/vList2"/>
    <dgm:cxn modelId="{6A25A842-8C71-4B69-8B4B-9C2294206F9F}" type="presParOf" srcId="{B1BB0900-1938-407C-8C12-BB8B474BAE40}" destId="{FB093CAF-D455-47BF-95D4-F420A64E3BF4}" srcOrd="1" destOrd="0" presId="urn:microsoft.com/office/officeart/2005/8/layout/vList2"/>
    <dgm:cxn modelId="{1B8F678B-CD0B-41BF-8DE9-9D363E3C8575}" type="presParOf" srcId="{B1BB0900-1938-407C-8C12-BB8B474BAE40}" destId="{30B4EEBF-EC02-4DAC-9787-908104650CD7}" srcOrd="2" destOrd="0" presId="urn:microsoft.com/office/officeart/2005/8/layout/vList2"/>
    <dgm:cxn modelId="{889EA481-D526-4DC3-A24E-A70D1B4D6876}" type="presParOf" srcId="{B1BB0900-1938-407C-8C12-BB8B474BAE40}" destId="{80A82F4C-B243-4780-8FA7-D7270FE0BBFC}" srcOrd="3" destOrd="0" presId="urn:microsoft.com/office/officeart/2005/8/layout/vList2"/>
    <dgm:cxn modelId="{B8FEA03B-F518-478E-810B-727FA3ACFD2A}" type="presParOf" srcId="{B1BB0900-1938-407C-8C12-BB8B474BAE40}" destId="{5E556FC0-2C50-4CE3-8A1A-BFD4906EAB32}" srcOrd="4" destOrd="0" presId="urn:microsoft.com/office/officeart/2005/8/layout/vList2"/>
    <dgm:cxn modelId="{642447BC-F285-4086-B124-194F246BCF4A}" type="presParOf" srcId="{B1BB0900-1938-407C-8C12-BB8B474BAE40}" destId="{A7512E0A-8208-47E8-8EB8-16C83FD7154E}" srcOrd="5" destOrd="0" presId="urn:microsoft.com/office/officeart/2005/8/layout/vList2"/>
    <dgm:cxn modelId="{574EC91B-4EE0-4199-97A5-56BA777C4D9D}" type="presParOf" srcId="{B1BB0900-1938-407C-8C12-BB8B474BAE40}" destId="{16C9F16E-6E31-456D-9B16-A017270C4D53}" srcOrd="6" destOrd="0" presId="urn:microsoft.com/office/officeart/2005/8/layout/vList2"/>
    <dgm:cxn modelId="{4131AF46-3268-4C89-8D8B-C5B3253DABD0}" type="presParOf" srcId="{B1BB0900-1938-407C-8C12-BB8B474BAE40}" destId="{221DEBCA-B861-4263-B3AC-936D8C5FD807}" srcOrd="7" destOrd="0" presId="urn:microsoft.com/office/officeart/2005/8/layout/vList2"/>
    <dgm:cxn modelId="{08FF532D-6883-4290-9B7F-672EEDA382DF}" type="presParOf" srcId="{B1BB0900-1938-407C-8C12-BB8B474BAE40}" destId="{7A4DBA83-DB58-423D-98BD-9E7C347ACF2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F93D40-8C03-445C-8752-C3E91A103489}">
      <dsp:nvSpPr>
        <dsp:cNvPr id="0" name=""/>
        <dsp:cNvSpPr/>
      </dsp:nvSpPr>
      <dsp:spPr>
        <a:xfrm>
          <a:off x="0" y="25748"/>
          <a:ext cx="7407668" cy="786240"/>
        </a:xfrm>
        <a:prstGeom prst="roundRect">
          <a:avLst/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|  Project Master</a:t>
          </a:r>
        </a:p>
      </dsp:txBody>
      <dsp:txXfrm>
        <a:off x="38381" y="64129"/>
        <a:ext cx="7330906" cy="709478"/>
      </dsp:txXfrm>
    </dsp:sp>
    <dsp:sp modelId="{30B4EEBF-EC02-4DAC-9787-908104650CD7}">
      <dsp:nvSpPr>
        <dsp:cNvPr id="0" name=""/>
        <dsp:cNvSpPr/>
      </dsp:nvSpPr>
      <dsp:spPr>
        <a:xfrm>
          <a:off x="0" y="904148"/>
          <a:ext cx="7407668" cy="786240"/>
        </a:xfrm>
        <a:prstGeom prst="roundRect">
          <a:avLst/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|  3D Master</a:t>
          </a:r>
        </a:p>
      </dsp:txBody>
      <dsp:txXfrm>
        <a:off x="38381" y="942529"/>
        <a:ext cx="7330906" cy="709478"/>
      </dsp:txXfrm>
    </dsp:sp>
    <dsp:sp modelId="{5E556FC0-2C50-4CE3-8A1A-BFD4906EAB32}">
      <dsp:nvSpPr>
        <dsp:cNvPr id="0" name=""/>
        <dsp:cNvSpPr/>
      </dsp:nvSpPr>
      <dsp:spPr>
        <a:xfrm>
          <a:off x="0" y="1782549"/>
          <a:ext cx="7407668" cy="786240"/>
        </a:xfrm>
        <a:prstGeom prst="roundRect">
          <a:avLst/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|  Git Master</a:t>
          </a:r>
        </a:p>
      </dsp:txBody>
      <dsp:txXfrm>
        <a:off x="38381" y="1820930"/>
        <a:ext cx="7330906" cy="709478"/>
      </dsp:txXfrm>
    </dsp:sp>
    <dsp:sp modelId="{16C9F16E-6E31-456D-9B16-A017270C4D53}">
      <dsp:nvSpPr>
        <dsp:cNvPr id="0" name=""/>
        <dsp:cNvSpPr/>
      </dsp:nvSpPr>
      <dsp:spPr>
        <a:xfrm>
          <a:off x="0" y="2660949"/>
          <a:ext cx="7407668" cy="786240"/>
        </a:xfrm>
        <a:prstGeom prst="roundRect">
          <a:avLst/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|  Code Master</a:t>
          </a:r>
        </a:p>
      </dsp:txBody>
      <dsp:txXfrm>
        <a:off x="38381" y="2699330"/>
        <a:ext cx="7330906" cy="709478"/>
      </dsp:txXfrm>
    </dsp:sp>
    <dsp:sp modelId="{7A4DBA83-DB58-423D-98BD-9E7C347ACF21}">
      <dsp:nvSpPr>
        <dsp:cNvPr id="0" name=""/>
        <dsp:cNvSpPr/>
      </dsp:nvSpPr>
      <dsp:spPr>
        <a:xfrm>
          <a:off x="0" y="3539349"/>
          <a:ext cx="7407668" cy="786240"/>
        </a:xfrm>
        <a:prstGeom prst="roundRect">
          <a:avLst/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|  Robot Master</a:t>
          </a:r>
        </a:p>
      </dsp:txBody>
      <dsp:txXfrm>
        <a:off x="38381" y="3577730"/>
        <a:ext cx="7330906" cy="7094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64A8DC-C4AF-4652-AC32-ADFAD1738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847FE07-1509-4618-BFDD-2F2A07A123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83199F-26E1-4DB1-9CA8-7E8CED47D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78972CB-BD9A-4995-92F2-5CC190BFA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C0CFE87-B16B-4990-9241-968139C62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2436525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6405F9-9DFF-4742-9857-F192A455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A7E0B7C-2D83-463E-8FBF-B5C189680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8AF828-D8A2-445A-9F05-B6C6E20EC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E58E7C-83BF-4AD8-9C5D-C61199829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E92182-C482-4E0F-B08D-1366FDD1D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1180506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BE969EE-D58A-4102-801C-5E0126DD91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0D73470-3533-4D82-9B78-D347A794D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558D78-E782-4B90-BA62-E390635F2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380A4C-292A-49BF-8242-23B985FB0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8B678AC-A9FC-4025-A2BA-C102B4D1D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8744597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2E0A43-A785-43F0-8AA7-AC17391A6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85E074-1D09-47C4-A46B-064D1B3C8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640D95-E024-4ACF-95D4-78E3288C9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D43D00-AD54-43BB-8A14-13A12C3F2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7467E55-6C86-4043-BBFB-E556A28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6331952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63D82C-E584-4782-931A-D51D73EA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3127DEC-569E-438D-9D27-57F5BA6D4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CA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2A6EAB-7978-428A-BCCC-2035D003D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D8126A-EF0E-41E0-8629-D6C6B7CBC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CCED88-001B-4D14-BB72-1D848781A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6006630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A8DA14-A54C-4B6C-8BFD-6480D4487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EBBF4F-1C1D-4B75-BCF6-827B12EBB6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E3D5836-D4AE-4771-B4E8-FA427937C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3A8E883-F68A-46FF-A17F-BE871585E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2A726C6-D85A-4303-B69F-95C43747B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20E401-FF19-4C9C-938F-238749921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761204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BCED65-165B-4F21-9346-DEEA150F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C55C23-F218-4028-82D4-26506EB7E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3AA1FE5-6935-46E4-BAB5-F2102BA9D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925E6B-CC53-42AE-ABD6-24F6728ECF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CA9E9DA-B1D6-4260-82D4-5DD5191202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4EF37AF-B11E-4861-8F3F-E7167F1D7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D1A84F1-A5F7-4393-BD31-E7FFCC747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9911845-779A-4E9B-AA29-E6688FDC8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3976119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9417A0-29EC-4C25-ACD7-F57E45BF9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7955530-F545-40DA-B995-C8736F634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4A9854-DB18-4952-8D69-4FC903BB7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9A72ACA-943A-4870-9C84-070A0070C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6452097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7955530-F545-40DA-B995-C8736F634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E4A9854-DB18-4952-8D69-4FC903BB7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9A72ACA-943A-4870-9C84-070A0070C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815848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3CFBE-0450-4DCB-A2A4-33530269F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B87E0F-6A58-4F4B-8701-85A38AF37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AD191F1-2C4A-4163-9CFC-9E355CBB2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ED4F01F-3C8D-4081-A8D6-1080982C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28FC714-3204-4BCF-BE19-1C5F41D31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3748F61-7DCD-44C1-B55E-46842A457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162795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5A1516-2FDA-4214-AD7B-304867BCF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1AB3FAF-630F-42F3-ACC3-86572AF5E3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9350950-C105-41DC-AE5B-8FD1234C5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D119FC2-C928-42DD-8C06-688C404BF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125B4E9-BA30-4571-AB97-93CF700A7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5EA017F-EFBE-433E-A23D-28DB82985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2321692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D239FE0-7C23-49D6-9493-47D4D11FD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A032DBC-96EA-4E25-A233-66395E3D7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9442B95-01A5-48D3-BC5F-4DF713F26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83F41A-0AC9-46AE-80E5-213A985D2FBC}" type="datetimeFigureOut">
              <a:rPr lang="fr-CA" smtClean="0"/>
              <a:t>2026-02-05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89C65C-841D-41BE-BA1A-DCEA6F77C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2D1C6A3-3E42-4155-8258-05F0292F3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48EC9D-5697-4E5B-8ED7-1432B59AB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07054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C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in orange vests and helmets&#10;&#10;AI-generated content may be incorrect.">
            <a:extLst>
              <a:ext uri="{FF2B5EF4-FFF2-40B4-BE49-F238E27FC236}">
                <a16:creationId xmlns:a16="http://schemas.microsoft.com/office/drawing/2014/main" id="{845B932B-F87A-EA82-76F4-BA7FDEAB7B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91" r="23298"/>
          <a:stretch>
            <a:fillRect/>
          </a:stretch>
        </p:blipFill>
        <p:spPr>
          <a:xfrm>
            <a:off x="3523488" y="10"/>
            <a:ext cx="8668512" cy="6857990"/>
          </a:xfrm>
          <a:prstGeom prst="rect">
            <a:avLst/>
          </a:prstGeom>
          <a:effectLst/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ECDF2D-3639-4EE9-A4F1-0D9F3235A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CA" sz="3200">
                <a:solidFill>
                  <a:schemeClr val="bg1"/>
                </a:solidFill>
                <a:ea typeface="+mj-lt"/>
                <a:cs typeface="+mj-lt"/>
              </a:rPr>
              <a:t>Argumentaire de vente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95294D7-A045-4C14-9634-F249C2A7B8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2724634"/>
            <a:ext cx="3545961" cy="33564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CA" sz="4800">
                <a:solidFill>
                  <a:schemeClr val="bg1"/>
                </a:solidFill>
                <a:latin typeface="Aptos Display"/>
              </a:rPr>
              <a:t>La sécurité avant tout</a:t>
            </a: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B4AF2E-A836-F9F4-5C86-9828402B7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4086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0EA5BA-0CC6-AA0A-D31D-1A4843D84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Tâches</a:t>
            </a:r>
          </a:p>
        </p:txBody>
      </p:sp>
      <p:sp>
        <p:nvSpPr>
          <p:cNvPr id="29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sX0" fmla="*/ 0 w 1554480"/>
              <a:gd name="csY0" fmla="*/ 0 h 18288"/>
              <a:gd name="csX1" fmla="*/ 549250 w 1554480"/>
              <a:gd name="csY1" fmla="*/ 0 h 18288"/>
              <a:gd name="csX2" fmla="*/ 1082954 w 1554480"/>
              <a:gd name="csY2" fmla="*/ 0 h 18288"/>
              <a:gd name="csX3" fmla="*/ 1554480 w 1554480"/>
              <a:gd name="csY3" fmla="*/ 0 h 18288"/>
              <a:gd name="csX4" fmla="*/ 1554480 w 1554480"/>
              <a:gd name="csY4" fmla="*/ 18288 h 18288"/>
              <a:gd name="csX5" fmla="*/ 1067410 w 1554480"/>
              <a:gd name="csY5" fmla="*/ 18288 h 18288"/>
              <a:gd name="csX6" fmla="*/ 549250 w 1554480"/>
              <a:gd name="csY6" fmla="*/ 18288 h 18288"/>
              <a:gd name="csX7" fmla="*/ 0 w 1554480"/>
              <a:gd name="csY7" fmla="*/ 18288 h 18288"/>
              <a:gd name="csX8" fmla="*/ 0 w 1554480"/>
              <a:gd name="csY8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capture d’écran, texte, carré, mots croisés&#10;&#10;Le contenu généré par l’IA peut être incorrect.">
            <a:extLst>
              <a:ext uri="{FF2B5EF4-FFF2-40B4-BE49-F238E27FC236}">
                <a16:creationId xmlns:a16="http://schemas.microsoft.com/office/drawing/2014/main" id="{BC236912-A973-A908-A76F-F128C498E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2" y="2012539"/>
            <a:ext cx="12069097" cy="4516698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B8F31C0-DE10-9466-7F9A-58CE866E3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981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C5BCAD-6C47-4916-78C9-762E50357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7411591-C7AC-4DDE-48B2-1839A1C6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Budget</a:t>
            </a:r>
          </a:p>
        </p:txBody>
      </p:sp>
      <p:sp>
        <p:nvSpPr>
          <p:cNvPr id="6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Content Placeholder 18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A9E00BFA-5DE1-E134-E8CD-A641F97393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8048" t="6343" r="22089" b="13325"/>
          <a:stretch>
            <a:fillRect/>
          </a:stretch>
        </p:blipFill>
        <p:spPr>
          <a:xfrm>
            <a:off x="7590750" y="-2340"/>
            <a:ext cx="4597036" cy="686227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0366137-3DBB-4912-98D5-672702020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C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2" name="Image 6">
            <a:extLst>
              <a:ext uri="{FF2B5EF4-FFF2-40B4-BE49-F238E27FC236}">
                <a16:creationId xmlns:a16="http://schemas.microsoft.com/office/drawing/2014/main" id="{7ECB84FE-CF43-5004-A19F-2D8A4F30AE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95" t="6511" r="21905" b="7125"/>
          <a:stretch>
            <a:fillRect/>
          </a:stretch>
        </p:blipFill>
        <p:spPr>
          <a:xfrm>
            <a:off x="3229651" y="-2340"/>
            <a:ext cx="4364553" cy="6855520"/>
          </a:xfrm>
          <a:prstGeom prst="rect">
            <a:avLst/>
          </a:prstGeom>
        </p:spPr>
      </p:pic>
      <p:pic>
        <p:nvPicPr>
          <p:cNvPr id="23" name="Picture 22" descr="Money PNG Transparent Images Free Download | Vector Files | Pngtree">
            <a:extLst>
              <a:ext uri="{FF2B5EF4-FFF2-40B4-BE49-F238E27FC236}">
                <a16:creationId xmlns:a16="http://schemas.microsoft.com/office/drawing/2014/main" id="{DF8EE7FB-EB14-6B2F-4CD9-77F617143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64" y="3899064"/>
            <a:ext cx="2667002" cy="2474028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93F0258-407C-CE2A-934C-6FE0D6CF9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5894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people wearing face masks and giving thumbs up&#10;&#10;AI-generated content may be incorrect.">
            <a:extLst>
              <a:ext uri="{FF2B5EF4-FFF2-40B4-BE49-F238E27FC236}">
                <a16:creationId xmlns:a16="http://schemas.microsoft.com/office/drawing/2014/main" id="{5D7F978A-9A66-58D7-0798-BFBEAA08C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9416" b="631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A6A0A5-BA27-6A70-A4C8-2A23EFBFBAE3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Des questions 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314A67B-8393-71AD-602B-6F8A7E42B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007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0866F-C01F-7A4D-2D56-0821D34C3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Présentation</a:t>
            </a:r>
            <a:r>
              <a:rPr lang="en-US"/>
              <a:t> de </a:t>
            </a:r>
            <a:r>
              <a:rPr lang="en-US" err="1"/>
              <a:t>l'équipe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C1C90-0E0E-5B4A-FB85-6C7905B56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/>
              <a:t>Bryan Gasse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Zachary Rodrigue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Laurent </a:t>
            </a:r>
            <a:r>
              <a:rPr lang="en-US" err="1"/>
              <a:t>Stéphenne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Kevin Gauvin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Julien Brisson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4D494-9A9E-3BDA-CCA9-65F054312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2</a:t>
            </a:fld>
            <a:endParaRPr lang="fr-CA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F51F8D68-08D1-5998-B5FE-61B970E706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1924411"/>
              </p:ext>
            </p:extLst>
          </p:nvPr>
        </p:nvGraphicFramePr>
        <p:xfrm>
          <a:off x="3944420" y="1823913"/>
          <a:ext cx="7407668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3924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97DD7EC-0D21-EB98-5DA8-E86300C14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fr-FR"/>
              <a:t>Mise en contexte</a:t>
            </a:r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8E4CC8-7DFD-A929-B931-3B8A781C1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Une machine a café </a:t>
            </a:r>
            <a:r>
              <a:rPr lang="en-US" sz="2200" err="1"/>
              <a:t>lointaine</a:t>
            </a:r>
            <a:endParaRPr lang="en-US" sz="2200"/>
          </a:p>
          <a:p>
            <a:endParaRPr lang="en-US" sz="2200"/>
          </a:p>
          <a:p>
            <a:r>
              <a:rPr lang="en-US" sz="2200"/>
              <a:t>Une longue et </a:t>
            </a:r>
            <a:r>
              <a:rPr lang="en-US" sz="2200" err="1"/>
              <a:t>dangereuse</a:t>
            </a:r>
            <a:r>
              <a:rPr lang="en-US" sz="2200"/>
              <a:t> </a:t>
            </a:r>
            <a:r>
              <a:rPr lang="en-US" sz="2200" err="1"/>
              <a:t>aventure</a:t>
            </a:r>
            <a:r>
              <a:rPr lang="en-US" sz="2200"/>
              <a:t> pour </a:t>
            </a:r>
            <a:r>
              <a:rPr lang="en-US" sz="2200" err="1"/>
              <a:t>obtenir</a:t>
            </a:r>
            <a:r>
              <a:rPr lang="en-US" sz="2200"/>
              <a:t> un café</a:t>
            </a:r>
          </a:p>
          <a:p>
            <a:endParaRPr lang="en-US" sz="2200"/>
          </a:p>
          <a:p>
            <a:r>
              <a:rPr lang="en-US" sz="2200"/>
              <a:t>Une chute</a:t>
            </a:r>
          </a:p>
          <a:p>
            <a:endParaRPr lang="en-US" sz="2200"/>
          </a:p>
          <a:p>
            <a:r>
              <a:rPr lang="en-US" sz="2200"/>
              <a:t>Une </a:t>
            </a:r>
            <a:r>
              <a:rPr lang="en-US" sz="2200" err="1"/>
              <a:t>poursuite</a:t>
            </a:r>
          </a:p>
        </p:txBody>
      </p:sp>
      <p:pic>
        <p:nvPicPr>
          <p:cNvPr id="4" name="Content Placeholder 3" descr="A coffee splashing out of a white mug&#10;&#10;AI-generated content may be incorrect.">
            <a:extLst>
              <a:ext uri="{FF2B5EF4-FFF2-40B4-BE49-F238E27FC236}">
                <a16:creationId xmlns:a16="http://schemas.microsoft.com/office/drawing/2014/main" id="{AB87F088-B148-5580-4C37-EACC2B35C2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838" r="-1" b="27613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5" name="Picture 4" descr="Caution Hot Sign">
            <a:extLst>
              <a:ext uri="{FF2B5EF4-FFF2-40B4-BE49-F238E27FC236}">
                <a16:creationId xmlns:a16="http://schemas.microsoft.com/office/drawing/2014/main" id="{42A182F4-765B-BAF4-422F-400C8389A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727" y="4890746"/>
            <a:ext cx="2438405" cy="176479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769669E-2957-E5FB-0B2B-59F4945B8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1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7439A6-E229-4DBA-3D16-4485D2590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6EEEC84-1C03-D7C8-4C06-34818502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98" y="1118794"/>
            <a:ext cx="5494166" cy="2148841"/>
          </a:xfrm>
        </p:spPr>
        <p:txBody>
          <a:bodyPr anchor="t">
            <a:normAutofit/>
          </a:bodyPr>
          <a:lstStyle/>
          <a:p>
            <a:r>
              <a:rPr lang="fr-FR"/>
              <a:t>Spécifications du client</a:t>
            </a:r>
          </a:p>
        </p:txBody>
      </p:sp>
      <p:pic>
        <p:nvPicPr>
          <p:cNvPr id="4" name="Picture 3" descr="GeekDad Daily Deal: SunFounder PiCar-S Raspberry Pi Kits – GeekDad">
            <a:extLst>
              <a:ext uri="{FF2B5EF4-FFF2-40B4-BE49-F238E27FC236}">
                <a16:creationId xmlns:a16="http://schemas.microsoft.com/office/drawing/2014/main" id="{52CD651E-13EC-4BDB-4160-CBF997E039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777" r="1880" b="1"/>
          <a:stretch>
            <a:fillRect/>
          </a:stretch>
        </p:blipFill>
        <p:spPr>
          <a:xfrm>
            <a:off x="1" y="3105151"/>
            <a:ext cx="6448424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7DFF1B-ED65-155F-7CA7-7C26DEA17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004" y="670559"/>
            <a:ext cx="4555782" cy="544507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fr-FR"/>
              <a:t>Utiliser la plateforme </a:t>
            </a:r>
            <a:r>
              <a:rPr lang="fr-FR" err="1"/>
              <a:t>Sunfounder</a:t>
            </a:r>
            <a:r>
              <a:rPr lang="fr-FR"/>
              <a:t> </a:t>
            </a:r>
            <a:r>
              <a:rPr lang="fr-FR" err="1"/>
              <a:t>Picar</a:t>
            </a:r>
            <a:r>
              <a:rPr lang="fr-FR"/>
              <a:t> S pour le robot</a:t>
            </a:r>
          </a:p>
          <a:p>
            <a:endParaRPr lang="fr-FR"/>
          </a:p>
          <a:p>
            <a:r>
              <a:rPr lang="fr-FR"/>
              <a:t>Doit pouvoir naviguer un </a:t>
            </a:r>
            <a:r>
              <a:rPr lang="fr-FR" err="1"/>
              <a:t>environment</a:t>
            </a:r>
            <a:r>
              <a:rPr lang="fr-FR"/>
              <a:t> complexe</a:t>
            </a:r>
            <a:endParaRPr lang="en-US"/>
          </a:p>
          <a:p>
            <a:endParaRPr lang="fr-FR"/>
          </a:p>
          <a:p>
            <a:r>
              <a:rPr lang="fr-FR"/>
              <a:t>Suivre une ligne-guide de destination à destination</a:t>
            </a:r>
          </a:p>
          <a:p>
            <a:endParaRPr lang="fr-FR"/>
          </a:p>
          <a:p>
            <a:r>
              <a:rPr lang="fr-FR"/>
              <a:t>Percevoir et éviter des obstacles</a:t>
            </a:r>
          </a:p>
          <a:p>
            <a:endParaRPr lang="fr-FR"/>
          </a:p>
          <a:p>
            <a:r>
              <a:rPr lang="fr-FR"/>
              <a:t>Doit livrer un café chaud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73008-4C71-898D-FFCE-BD1920C7E1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Content Placeholder 4" descr="White Hard Hat 56030968 PNG">
            <a:extLst>
              <a:ext uri="{FF2B5EF4-FFF2-40B4-BE49-F238E27FC236}">
                <a16:creationId xmlns:a16="http://schemas.microsoft.com/office/drawing/2014/main" id="{CB39E7FD-EBDF-89BF-231A-C9D08485D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840000">
            <a:off x="3114975" y="3774991"/>
            <a:ext cx="1668127" cy="1608444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6618736-81F9-A4CA-77A9-E285B260D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493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B31BC5-E487-EDDD-3707-E52413EB5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Solution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sX0" fmla="*/ 0 w 3474720"/>
              <a:gd name="csY0" fmla="*/ 0 h 18288"/>
              <a:gd name="csX1" fmla="*/ 694944 w 3474720"/>
              <a:gd name="csY1" fmla="*/ 0 h 18288"/>
              <a:gd name="csX2" fmla="*/ 1355141 w 3474720"/>
              <a:gd name="csY2" fmla="*/ 0 h 18288"/>
              <a:gd name="csX3" fmla="*/ 2015338 w 3474720"/>
              <a:gd name="csY3" fmla="*/ 0 h 18288"/>
              <a:gd name="csX4" fmla="*/ 2779776 w 3474720"/>
              <a:gd name="csY4" fmla="*/ 0 h 18288"/>
              <a:gd name="csX5" fmla="*/ 3474720 w 3474720"/>
              <a:gd name="csY5" fmla="*/ 0 h 18288"/>
              <a:gd name="csX6" fmla="*/ 3474720 w 3474720"/>
              <a:gd name="csY6" fmla="*/ 18288 h 18288"/>
              <a:gd name="csX7" fmla="*/ 2779776 w 3474720"/>
              <a:gd name="csY7" fmla="*/ 18288 h 18288"/>
              <a:gd name="csX8" fmla="*/ 2189074 w 3474720"/>
              <a:gd name="csY8" fmla="*/ 18288 h 18288"/>
              <a:gd name="csX9" fmla="*/ 1528877 w 3474720"/>
              <a:gd name="csY9" fmla="*/ 18288 h 18288"/>
              <a:gd name="csX10" fmla="*/ 868680 w 3474720"/>
              <a:gd name="csY10" fmla="*/ 18288 h 18288"/>
              <a:gd name="csX11" fmla="*/ 0 w 3474720"/>
              <a:gd name="csY11" fmla="*/ 18288 h 18288"/>
              <a:gd name="csX12" fmla="*/ 0 w 3474720"/>
              <a:gd name="csY12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A4B78E6-4E98-E9E0-657A-FA19CF6B5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Créer </a:t>
            </a:r>
            <a:r>
              <a:rPr lang="en-US" sz="2200" err="1"/>
              <a:t>une</a:t>
            </a:r>
            <a:r>
              <a:rPr lang="en-US" sz="2200"/>
              <a:t> simulation</a:t>
            </a:r>
          </a:p>
          <a:p>
            <a:endParaRPr lang="en-US" sz="2200"/>
          </a:p>
          <a:p>
            <a:r>
              <a:rPr lang="en-US" sz="2200"/>
              <a:t>Faire des tests </a:t>
            </a:r>
            <a:r>
              <a:rPr lang="en-US" sz="2200" err="1"/>
              <a:t>en</a:t>
            </a:r>
            <a:r>
              <a:rPr lang="en-US" sz="2200"/>
              <a:t> simulation</a:t>
            </a:r>
            <a:endParaRPr lang="en-US"/>
          </a:p>
          <a:p>
            <a:endParaRPr lang="en-US" sz="2200"/>
          </a:p>
          <a:p>
            <a:r>
              <a:rPr lang="en-US" sz="2200" err="1"/>
              <a:t>Optimiser</a:t>
            </a:r>
            <a:r>
              <a:rPr lang="en-US" sz="2200"/>
              <a:t> les </a:t>
            </a:r>
            <a:r>
              <a:rPr lang="en-US" sz="2200" err="1"/>
              <a:t>déplacements</a:t>
            </a:r>
          </a:p>
          <a:p>
            <a:endParaRPr lang="en-US" sz="2200"/>
          </a:p>
          <a:p>
            <a:r>
              <a:rPr lang="en-US" sz="2200" err="1"/>
              <a:t>Implémenter</a:t>
            </a:r>
            <a:r>
              <a:rPr lang="en-US" sz="2200"/>
              <a:t> le </a:t>
            </a:r>
            <a:r>
              <a:rPr lang="en-US" sz="2200" err="1"/>
              <a:t>meilleur</a:t>
            </a:r>
            <a:r>
              <a:rPr lang="en-US" sz="2200"/>
              <a:t> </a:t>
            </a:r>
            <a:r>
              <a:rPr lang="en-US" sz="2200" err="1"/>
              <a:t>algorithme</a:t>
            </a:r>
          </a:p>
        </p:txBody>
      </p:sp>
      <p:pic>
        <p:nvPicPr>
          <p:cNvPr id="4" name="Content Placeholder 3" descr="2,223 Slow Down Construction Stock Photos, High-Res Pictures, and Images -  Getty Images">
            <a:extLst>
              <a:ext uri="{FF2B5EF4-FFF2-40B4-BE49-F238E27FC236}">
                <a16:creationId xmlns:a16="http://schemas.microsoft.com/office/drawing/2014/main" id="{10C67209-1A12-F4E4-ED87-581FC970FF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273" r="22025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2" name="Picture 11" descr="Hot coffee drink on transparent background PNG | SimilarPNG">
            <a:extLst>
              <a:ext uri="{FF2B5EF4-FFF2-40B4-BE49-F238E27FC236}">
                <a16:creationId xmlns:a16="http://schemas.microsoft.com/office/drawing/2014/main" id="{249BFA29-2B19-5DF9-BC7F-68EB00565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3723" y="2870489"/>
            <a:ext cx="4165022" cy="4165022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FE8B38E-23CA-8433-6F89-DFD4ECE5A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4272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451,200+ Shocked People Stock Photos, Pictures &amp; Royalty-Free Images -  iStock | Shocked people vector, Shocked people grey backgrounds">
            <a:extLst>
              <a:ext uri="{FF2B5EF4-FFF2-40B4-BE49-F238E27FC236}">
                <a16:creationId xmlns:a16="http://schemas.microsoft.com/office/drawing/2014/main" id="{2E4BD16F-9C42-9995-3352-28DB9DDA0C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56" r="5304" b="-1"/>
          <a:stretch>
            <a:fillRect/>
          </a:stretch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37" name="Freeform: Shape 36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fireball with smoke&#10;&#10;AI-generated content may be incorrect.">
            <a:extLst>
              <a:ext uri="{FF2B5EF4-FFF2-40B4-BE49-F238E27FC236}">
                <a16:creationId xmlns:a16="http://schemas.microsoft.com/office/drawing/2014/main" id="{8365B8AA-7739-D4AC-4B60-2C09FFE76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9403" y="1870364"/>
            <a:ext cx="12192000" cy="6858000"/>
          </a:xfrm>
          <a:prstGeom prst="rect">
            <a:avLst/>
          </a:prstGeom>
        </p:spPr>
      </p:pic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9045988-A983-1878-6584-5C4829861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 fontScale="90000"/>
          </a:bodyPr>
          <a:lstStyle/>
          <a:p>
            <a:r>
              <a:rPr lang="fr-CA"/>
              <a:t>Les risques (</a:t>
            </a:r>
            <a:r>
              <a:rPr lang="fr-CA">
                <a:ea typeface="+mj-lt"/>
                <a:cs typeface="+mj-lt"/>
              </a:rPr>
              <a:t>Technologiques</a:t>
            </a:r>
            <a:r>
              <a:rPr lang="fr-CA"/>
              <a:t>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 descr="Safety Goggles PNGs for Free Download">
            <a:extLst>
              <a:ext uri="{FF2B5EF4-FFF2-40B4-BE49-F238E27FC236}">
                <a16:creationId xmlns:a16="http://schemas.microsoft.com/office/drawing/2014/main" id="{58B6364B-E54A-3E0B-91E5-14BFD6B2A1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80000">
            <a:off x="7520353" y="1453662"/>
            <a:ext cx="2028093" cy="2098431"/>
          </a:xfrm>
          <a:prstGeom prst="rect">
            <a:avLst/>
          </a:prstGeom>
        </p:spPr>
      </p:pic>
      <p:pic>
        <p:nvPicPr>
          <p:cNvPr id="5" name="Content Placeholder 4" descr="White Hard Hat 56030968 PNG">
            <a:extLst>
              <a:ext uri="{FF2B5EF4-FFF2-40B4-BE49-F238E27FC236}">
                <a16:creationId xmlns:a16="http://schemas.microsoft.com/office/drawing/2014/main" id="{A4560310-B116-39A9-A979-EE8A9D9FF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 rot="1620000" flipH="1">
            <a:off x="7973209" y="776214"/>
            <a:ext cx="2229253" cy="2010067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5E0B188-C46D-489C-DB80-5BCA615F069C}"/>
              </a:ext>
            </a:extLst>
          </p:cNvPr>
          <p:cNvSpPr txBox="1"/>
          <p:nvPr/>
        </p:nvSpPr>
        <p:spPr>
          <a:xfrm>
            <a:off x="123265" y="2218765"/>
            <a:ext cx="5849471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ea typeface="+mn-lt"/>
                <a:cs typeface="+mn-lt"/>
              </a:rPr>
              <a:t>Précision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d’arrêt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insuffisante</a:t>
            </a:r>
            <a:endParaRPr lang="fr-FR" b="1" err="1"/>
          </a:p>
          <a:p>
            <a:pPr marL="228600" lvl="1" indent="-228600">
              <a:buFont typeface=""/>
              <a:buChar char="•"/>
            </a:pPr>
            <a:r>
              <a:rPr lang="en-US">
                <a:ea typeface="+mn-lt"/>
                <a:cs typeface="+mn-lt"/>
              </a:rPr>
              <a:t>Le véhicule </a:t>
            </a:r>
            <a:r>
              <a:rPr lang="en-US" err="1">
                <a:ea typeface="+mn-lt"/>
                <a:cs typeface="+mn-lt"/>
              </a:rPr>
              <a:t>n’atteint</a:t>
            </a:r>
            <a:r>
              <a:rPr lang="en-US">
                <a:ea typeface="+mn-lt"/>
                <a:cs typeface="+mn-lt"/>
              </a:rPr>
              <a:t> pas la </a:t>
            </a:r>
            <a:r>
              <a:rPr lang="en-US" err="1">
                <a:ea typeface="+mn-lt"/>
                <a:cs typeface="+mn-lt"/>
              </a:rPr>
              <a:t>précision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requise</a:t>
            </a:r>
            <a:r>
              <a:rPr lang="en-US">
                <a:ea typeface="+mn-lt"/>
                <a:cs typeface="+mn-lt"/>
              </a:rPr>
              <a:t> ±30 mm.</a:t>
            </a:r>
            <a:endParaRPr lang="en-US"/>
          </a:p>
          <a:p>
            <a:pPr marL="228600" lvl="1" indent="-228600">
              <a:buFont typeface=""/>
              <a:buChar char="•"/>
            </a:pPr>
            <a:r>
              <a:rPr lang="en-US">
                <a:ea typeface="+mn-lt"/>
                <a:cs typeface="+mn-lt"/>
              </a:rPr>
              <a:t>Impact : </a:t>
            </a:r>
            <a:r>
              <a:rPr lang="en-US" err="1">
                <a:ea typeface="+mn-lt"/>
                <a:cs typeface="+mn-lt"/>
              </a:rPr>
              <a:t>échec</a:t>
            </a:r>
            <a:r>
              <a:rPr lang="en-US">
                <a:ea typeface="+mn-lt"/>
                <a:cs typeface="+mn-lt"/>
              </a:rPr>
              <a:t> des </a:t>
            </a:r>
            <a:r>
              <a:rPr lang="en-US" err="1">
                <a:ea typeface="+mn-lt"/>
                <a:cs typeface="+mn-lt"/>
              </a:rPr>
              <a:t>parcours</a:t>
            </a:r>
            <a:r>
              <a:rPr lang="en-US">
                <a:ea typeface="+mn-lt"/>
                <a:cs typeface="+mn-lt"/>
              </a:rPr>
              <a:t> de test.</a:t>
            </a:r>
            <a:endParaRPr lang="en-US"/>
          </a:p>
          <a:p>
            <a:pPr marL="228600" lvl="1" indent="-228600">
              <a:buFont typeface=""/>
              <a:buChar char="•"/>
            </a:pPr>
            <a:r>
              <a:rPr lang="en-US">
                <a:ea typeface="+mn-lt"/>
                <a:cs typeface="+mn-lt"/>
              </a:rPr>
              <a:t>Mitigation : calibration des </a:t>
            </a:r>
            <a:r>
              <a:rPr lang="en-US" err="1">
                <a:ea typeface="+mn-lt"/>
                <a:cs typeface="+mn-lt"/>
              </a:rPr>
              <a:t>capteurs</a:t>
            </a:r>
            <a:r>
              <a:rPr lang="en-US">
                <a:ea typeface="+mn-lt"/>
                <a:cs typeface="+mn-lt"/>
              </a:rPr>
              <a:t> et validation </a:t>
            </a:r>
            <a:r>
              <a:rPr lang="en-US" err="1">
                <a:ea typeface="+mn-lt"/>
                <a:cs typeface="+mn-lt"/>
              </a:rPr>
              <a:t>en</a:t>
            </a:r>
            <a:r>
              <a:rPr lang="en-US">
                <a:ea typeface="+mn-lt"/>
                <a:cs typeface="+mn-lt"/>
              </a:rPr>
              <a:t> simulation.</a:t>
            </a:r>
            <a:endParaRPr lang="en-US"/>
          </a:p>
          <a:p>
            <a:r>
              <a:rPr lang="en-US" b="1" err="1">
                <a:ea typeface="+mn-lt"/>
                <a:cs typeface="+mn-lt"/>
              </a:rPr>
              <a:t>Détection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imparfaite</a:t>
            </a:r>
            <a:r>
              <a:rPr lang="en-US" b="1">
                <a:ea typeface="+mn-lt"/>
                <a:cs typeface="+mn-lt"/>
              </a:rPr>
              <a:t> de la </a:t>
            </a:r>
            <a:r>
              <a:rPr lang="en-US" b="1" err="1">
                <a:ea typeface="+mn-lt"/>
                <a:cs typeface="+mn-lt"/>
              </a:rPr>
              <a:t>ligne</a:t>
            </a:r>
            <a:r>
              <a:rPr lang="en-US" b="1">
                <a:ea typeface="+mn-lt"/>
                <a:cs typeface="+mn-lt"/>
              </a:rPr>
              <a:t>-guide</a:t>
            </a:r>
            <a:endParaRPr lang="en-US" b="1"/>
          </a:p>
          <a:p>
            <a:pPr marL="228600" lvl="1" indent="-228600">
              <a:buFont typeface=""/>
              <a:buChar char="•"/>
            </a:pPr>
            <a:r>
              <a:rPr lang="en-US" err="1">
                <a:ea typeface="+mn-lt"/>
                <a:cs typeface="+mn-lt"/>
              </a:rPr>
              <a:t>Mauvaise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détection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selon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l’éclairage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ou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l’état</a:t>
            </a:r>
            <a:r>
              <a:rPr lang="en-US">
                <a:ea typeface="+mn-lt"/>
                <a:cs typeface="+mn-lt"/>
              </a:rPr>
              <a:t> du sol.</a:t>
            </a:r>
            <a:endParaRPr lang="en-US"/>
          </a:p>
          <a:p>
            <a:pPr marL="228600" lvl="1" indent="-228600">
              <a:buFont typeface=""/>
              <a:buChar char="•"/>
            </a:pPr>
            <a:r>
              <a:rPr lang="en-US">
                <a:ea typeface="+mn-lt"/>
                <a:cs typeface="+mn-lt"/>
              </a:rPr>
              <a:t>Impact : sortie de </a:t>
            </a:r>
            <a:r>
              <a:rPr lang="en-US" err="1">
                <a:ea typeface="+mn-lt"/>
                <a:cs typeface="+mn-lt"/>
              </a:rPr>
              <a:t>piste</a:t>
            </a:r>
            <a:r>
              <a:rPr lang="en-US">
                <a:ea typeface="+mn-lt"/>
                <a:cs typeface="+mn-lt"/>
              </a:rPr>
              <a:t> et </a:t>
            </a:r>
            <a:r>
              <a:rPr lang="en-US" err="1">
                <a:ea typeface="+mn-lt"/>
                <a:cs typeface="+mn-lt"/>
              </a:rPr>
              <a:t>échec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lors</a:t>
            </a:r>
            <a:r>
              <a:rPr lang="en-US">
                <a:ea typeface="+mn-lt"/>
                <a:cs typeface="+mn-lt"/>
              </a:rPr>
              <a:t> de la </a:t>
            </a:r>
            <a:r>
              <a:rPr lang="en-US" err="1">
                <a:ea typeface="+mn-lt"/>
                <a:cs typeface="+mn-lt"/>
              </a:rPr>
              <a:t>compétition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marL="228600" lvl="1" indent="-228600">
              <a:buFont typeface=""/>
              <a:buChar char="•"/>
            </a:pPr>
            <a:r>
              <a:rPr lang="en-US">
                <a:ea typeface="+mn-lt"/>
                <a:cs typeface="+mn-lt"/>
              </a:rPr>
              <a:t>Mitigation : tests </a:t>
            </a:r>
            <a:r>
              <a:rPr lang="en-US" err="1">
                <a:ea typeface="+mn-lt"/>
                <a:cs typeface="+mn-lt"/>
              </a:rPr>
              <a:t>variés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filtrage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logiciel</a:t>
            </a:r>
            <a:r>
              <a:rPr lang="en-US">
                <a:ea typeface="+mn-lt"/>
                <a:cs typeface="+mn-lt"/>
              </a:rPr>
              <a:t> et </a:t>
            </a:r>
            <a:r>
              <a:rPr lang="en-US" err="1">
                <a:ea typeface="+mn-lt"/>
                <a:cs typeface="+mn-lt"/>
              </a:rPr>
              <a:t>réglage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adaptatif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Simulation non </a:t>
            </a:r>
            <a:r>
              <a:rPr lang="en-US" b="1" err="1">
                <a:ea typeface="+mn-lt"/>
                <a:cs typeface="+mn-lt"/>
              </a:rPr>
              <a:t>représentative</a:t>
            </a:r>
            <a:endParaRPr lang="en-US" b="1" err="1"/>
          </a:p>
          <a:p>
            <a:pPr marL="228600" lvl="1" indent="-228600">
              <a:buFont typeface=""/>
              <a:buChar char="•"/>
            </a:pPr>
            <a:r>
              <a:rPr lang="en-US" err="1">
                <a:ea typeface="+mn-lt"/>
                <a:cs typeface="+mn-lt"/>
              </a:rPr>
              <a:t>Modèle</a:t>
            </a:r>
            <a:r>
              <a:rPr lang="en-US">
                <a:ea typeface="+mn-lt"/>
                <a:cs typeface="+mn-lt"/>
              </a:rPr>
              <a:t> Godot/Blender peu </a:t>
            </a:r>
            <a:r>
              <a:rPr lang="en-US" err="1">
                <a:ea typeface="+mn-lt"/>
                <a:cs typeface="+mn-lt"/>
              </a:rPr>
              <a:t>fidèle</a:t>
            </a:r>
            <a:r>
              <a:rPr lang="en-US">
                <a:ea typeface="+mn-lt"/>
                <a:cs typeface="+mn-lt"/>
              </a:rPr>
              <a:t> au </a:t>
            </a:r>
            <a:r>
              <a:rPr lang="en-US" err="1">
                <a:ea typeface="+mn-lt"/>
                <a:cs typeface="+mn-lt"/>
              </a:rPr>
              <a:t>réel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marL="228600" lvl="1" indent="-228600">
              <a:buFont typeface=""/>
              <a:buChar char="•"/>
            </a:pPr>
            <a:r>
              <a:rPr lang="en-US">
                <a:ea typeface="+mn-lt"/>
                <a:cs typeface="+mn-lt"/>
              </a:rPr>
              <a:t>Impact : </a:t>
            </a:r>
            <a:r>
              <a:rPr lang="en-US" err="1">
                <a:ea typeface="+mn-lt"/>
                <a:cs typeface="+mn-lt"/>
              </a:rPr>
              <a:t>algorithmes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inefficaces</a:t>
            </a:r>
            <a:r>
              <a:rPr lang="en-US">
                <a:ea typeface="+mn-lt"/>
                <a:cs typeface="+mn-lt"/>
              </a:rPr>
              <a:t> sur le véhicule </a:t>
            </a:r>
            <a:r>
              <a:rPr lang="en-US" err="1">
                <a:ea typeface="+mn-lt"/>
                <a:cs typeface="+mn-lt"/>
              </a:rPr>
              <a:t>réel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marL="228600" lvl="1" indent="-228600">
              <a:buFont typeface=""/>
              <a:buChar char="•"/>
            </a:pPr>
            <a:r>
              <a:rPr lang="en-US">
                <a:ea typeface="+mn-lt"/>
                <a:cs typeface="+mn-lt"/>
              </a:rPr>
              <a:t>Mitigation : </a:t>
            </a:r>
            <a:r>
              <a:rPr lang="en-US" err="1">
                <a:ea typeface="+mn-lt"/>
                <a:cs typeface="+mn-lt"/>
              </a:rPr>
              <a:t>comparaison</a:t>
            </a:r>
            <a:r>
              <a:rPr lang="en-US">
                <a:ea typeface="+mn-lt"/>
                <a:cs typeface="+mn-lt"/>
              </a:rPr>
              <a:t> simulation/</a:t>
            </a:r>
            <a:r>
              <a:rPr lang="en-US" err="1">
                <a:ea typeface="+mn-lt"/>
                <a:cs typeface="+mn-lt"/>
              </a:rPr>
              <a:t>réalité</a:t>
            </a:r>
            <a:r>
              <a:rPr lang="en-US">
                <a:ea typeface="+mn-lt"/>
                <a:cs typeface="+mn-lt"/>
              </a:rPr>
              <a:t> et </a:t>
            </a:r>
            <a:r>
              <a:rPr lang="en-US" err="1">
                <a:ea typeface="+mn-lt"/>
                <a:cs typeface="+mn-lt"/>
              </a:rPr>
              <a:t>ajustement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itératif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algn="ctr"/>
            <a:endParaRPr lang="fr-FR">
              <a:ea typeface="+mn-lt"/>
              <a:cs typeface="+mn-lt"/>
            </a:endParaRP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DD3F97E-D772-14A2-97BC-0697A508E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8662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DFB17F-925D-7A4E-8E5E-2D38B72F24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540A13A9-F80C-7290-8B36-65D3EC0D5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451,200+ Shocked People Stock Photos, Pictures &amp; Royalty-Free Images -  iStock | Shocked people vector, Shocked people grey backgrounds">
            <a:extLst>
              <a:ext uri="{FF2B5EF4-FFF2-40B4-BE49-F238E27FC236}">
                <a16:creationId xmlns:a16="http://schemas.microsoft.com/office/drawing/2014/main" id="{BF6AF2B3-A9AB-82D9-9F2F-7922874AF7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56" r="5304" b="-1"/>
          <a:stretch>
            <a:fillRect/>
          </a:stretch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37" name="Freeform: Shape 36">
            <a:extLst>
              <a:ext uri="{FF2B5EF4-FFF2-40B4-BE49-F238E27FC236}">
                <a16:creationId xmlns:a16="http://schemas.microsoft.com/office/drawing/2014/main" id="{18294931-5A2F-524E-7772-FD183A7C6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B444BF08-133B-D917-C969-5D269D821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733D368-DC00-0CC2-0D66-B22A5EC48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fr-CA"/>
              <a:t>Les risques (</a:t>
            </a:r>
            <a:r>
              <a:rPr lang="fr-CA">
                <a:ea typeface="+mj-lt"/>
                <a:cs typeface="+mj-lt"/>
              </a:rPr>
              <a:t>Sociaux</a:t>
            </a:r>
            <a:r>
              <a:rPr lang="fr-CA"/>
              <a:t>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22CBB3E-292D-364D-88A8-FCEA0B351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D5A34F0-6ADF-B9C5-BCAE-A0C081B6B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 descr="Safety Goggles PNGs for Free Download">
            <a:extLst>
              <a:ext uri="{FF2B5EF4-FFF2-40B4-BE49-F238E27FC236}">
                <a16:creationId xmlns:a16="http://schemas.microsoft.com/office/drawing/2014/main" id="{0962E3B5-DCDE-F799-4900-34D60F05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80000">
            <a:off x="7520353" y="1453662"/>
            <a:ext cx="2028093" cy="2098431"/>
          </a:xfrm>
          <a:prstGeom prst="rect">
            <a:avLst/>
          </a:prstGeom>
        </p:spPr>
      </p:pic>
      <p:pic>
        <p:nvPicPr>
          <p:cNvPr id="5" name="Content Placeholder 4" descr="White Hard Hat 56030968 PNG">
            <a:extLst>
              <a:ext uri="{FF2B5EF4-FFF2-40B4-BE49-F238E27FC236}">
                <a16:creationId xmlns:a16="http://schemas.microsoft.com/office/drawing/2014/main" id="{9734CC93-EFE4-4387-053A-BD9157234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 rot="1620000" flipH="1">
            <a:off x="7973209" y="776214"/>
            <a:ext cx="2229253" cy="201006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7DFB25EF-C56A-98EF-3043-6B6EBEEBD926}"/>
              </a:ext>
            </a:extLst>
          </p:cNvPr>
          <p:cNvSpPr txBox="1"/>
          <p:nvPr/>
        </p:nvSpPr>
        <p:spPr>
          <a:xfrm>
            <a:off x="369794" y="2207560"/>
            <a:ext cx="5580530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Renversement de café </a:t>
            </a:r>
            <a:r>
              <a:rPr lang="en-US" b="1" err="1"/>
              <a:t>chaud</a:t>
            </a:r>
            <a:endParaRPr lang="fr-FR" err="1"/>
          </a:p>
          <a:p>
            <a:pPr marL="228600" lvl="1" indent="-228600">
              <a:buFont typeface=""/>
              <a:buChar char="•"/>
            </a:pPr>
            <a:r>
              <a:rPr lang="en-US" err="1"/>
              <a:t>Peut</a:t>
            </a:r>
            <a:r>
              <a:rPr lang="en-US"/>
              <a:t> causer </a:t>
            </a:r>
            <a:r>
              <a:rPr lang="en-US" err="1"/>
              <a:t>brûlures</a:t>
            </a:r>
            <a:r>
              <a:rPr lang="en-US"/>
              <a:t> </a:t>
            </a:r>
            <a:r>
              <a:rPr lang="en-US" err="1"/>
              <a:t>ou</a:t>
            </a:r>
            <a:r>
              <a:rPr lang="en-US"/>
              <a:t> </a:t>
            </a:r>
            <a:r>
              <a:rPr lang="en-US" err="1"/>
              <a:t>dégâts</a:t>
            </a:r>
            <a:r>
              <a:rPr lang="en-US"/>
              <a:t>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Impact : </a:t>
            </a:r>
            <a:r>
              <a:rPr lang="en-US" err="1"/>
              <a:t>sécurité</a:t>
            </a:r>
            <a:r>
              <a:rPr lang="en-US"/>
              <a:t> et image du </a:t>
            </a:r>
            <a:r>
              <a:rPr lang="en-US" err="1"/>
              <a:t>produit</a:t>
            </a:r>
            <a:r>
              <a:rPr lang="en-US"/>
              <a:t>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Mitigation : </a:t>
            </a:r>
            <a:r>
              <a:rPr lang="en-US" err="1"/>
              <a:t>réduire</a:t>
            </a:r>
            <a:r>
              <a:rPr lang="en-US"/>
              <a:t> la </a:t>
            </a:r>
            <a:r>
              <a:rPr lang="en-US" err="1"/>
              <a:t>vitesse</a:t>
            </a:r>
            <a:r>
              <a:rPr lang="en-US"/>
              <a:t> et </a:t>
            </a:r>
            <a:r>
              <a:rPr lang="en-US" err="1"/>
              <a:t>environnement</a:t>
            </a:r>
            <a:r>
              <a:rPr lang="en-US"/>
              <a:t> </a:t>
            </a:r>
            <a:r>
              <a:rPr lang="en-US" err="1"/>
              <a:t>contrôlé</a:t>
            </a:r>
            <a:r>
              <a:rPr lang="en-US"/>
              <a:t>.</a:t>
            </a:r>
          </a:p>
          <a:p>
            <a:r>
              <a:rPr lang="en-US" b="1" err="1"/>
              <a:t>Insatisfaction</a:t>
            </a:r>
            <a:r>
              <a:rPr lang="en-US" b="1"/>
              <a:t> des clients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Café </a:t>
            </a:r>
            <a:r>
              <a:rPr lang="en-US" err="1"/>
              <a:t>livré</a:t>
            </a:r>
            <a:r>
              <a:rPr lang="en-US"/>
              <a:t> </a:t>
            </a:r>
            <a:r>
              <a:rPr lang="en-US" err="1"/>
              <a:t>incomplet</a:t>
            </a:r>
            <a:r>
              <a:rPr lang="en-US"/>
              <a:t> </a:t>
            </a:r>
            <a:r>
              <a:rPr lang="en-US" err="1"/>
              <a:t>ou</a:t>
            </a:r>
            <a:r>
              <a:rPr lang="en-US"/>
              <a:t> </a:t>
            </a:r>
            <a:r>
              <a:rPr lang="en-US" err="1"/>
              <a:t>débordé</a:t>
            </a:r>
            <a:r>
              <a:rPr lang="en-US"/>
              <a:t>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Impact : </a:t>
            </a:r>
            <a:r>
              <a:rPr lang="en-US" err="1"/>
              <a:t>perte</a:t>
            </a:r>
            <a:r>
              <a:rPr lang="en-US"/>
              <a:t> de </a:t>
            </a:r>
            <a:r>
              <a:rPr lang="en-US" err="1"/>
              <a:t>crédibilité</a:t>
            </a:r>
            <a:r>
              <a:rPr lang="en-US"/>
              <a:t>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Mitigation : </a:t>
            </a:r>
            <a:r>
              <a:rPr lang="en-US" err="1"/>
              <a:t>priorité</a:t>
            </a:r>
            <a:r>
              <a:rPr lang="en-US"/>
              <a:t> à la </a:t>
            </a:r>
            <a:r>
              <a:rPr lang="en-US" err="1"/>
              <a:t>stabilité</a:t>
            </a:r>
            <a:r>
              <a:rPr lang="en-US"/>
              <a:t>, tests </a:t>
            </a:r>
            <a:r>
              <a:rPr lang="en-US" err="1"/>
              <a:t>intensifs</a:t>
            </a:r>
            <a:r>
              <a:rPr lang="en-US"/>
              <a:t>.</a:t>
            </a:r>
          </a:p>
          <a:p>
            <a:r>
              <a:rPr lang="en-US" b="1" err="1"/>
              <a:t>Acceptabilité</a:t>
            </a:r>
            <a:r>
              <a:rPr lang="en-US" b="1"/>
              <a:t> </a:t>
            </a:r>
            <a:r>
              <a:rPr lang="en-US" b="1" err="1"/>
              <a:t>sociale</a:t>
            </a:r>
            <a:r>
              <a:rPr lang="en-US" b="1"/>
              <a:t> du robot</a:t>
            </a:r>
          </a:p>
          <a:p>
            <a:pPr marL="228600" lvl="1" indent="-228600">
              <a:buFont typeface=""/>
              <a:buChar char="•"/>
            </a:pPr>
            <a:r>
              <a:rPr lang="en-US" err="1"/>
              <a:t>Réticence</a:t>
            </a:r>
            <a:r>
              <a:rPr lang="en-US"/>
              <a:t> face au robot </a:t>
            </a:r>
            <a:r>
              <a:rPr lang="en-US" err="1"/>
              <a:t>autonome</a:t>
            </a:r>
            <a:r>
              <a:rPr lang="en-US"/>
              <a:t>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Impact : adoption </a:t>
            </a:r>
            <a:r>
              <a:rPr lang="en-US" err="1"/>
              <a:t>limitée</a:t>
            </a:r>
            <a:r>
              <a:rPr lang="en-US"/>
              <a:t> du </a:t>
            </a:r>
            <a:r>
              <a:rPr lang="en-US" err="1"/>
              <a:t>produit</a:t>
            </a:r>
            <a:r>
              <a:rPr lang="en-US"/>
              <a:t>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Mitigation : design </a:t>
            </a:r>
            <a:r>
              <a:rPr lang="en-US" err="1"/>
              <a:t>rassurant</a:t>
            </a:r>
            <a:r>
              <a:rPr lang="en-US"/>
              <a:t> et </a:t>
            </a:r>
            <a:r>
              <a:rPr lang="en-US" err="1"/>
              <a:t>démonstrations</a:t>
            </a:r>
            <a:r>
              <a:rPr lang="en-US"/>
              <a:t>.</a:t>
            </a:r>
          </a:p>
          <a:p>
            <a:pPr algn="ctr"/>
            <a:endParaRPr lang="fr-FR"/>
          </a:p>
        </p:txBody>
      </p:sp>
      <p:pic>
        <p:nvPicPr>
          <p:cNvPr id="3" name="Picture 2" descr="Latte PNGs for Free Download">
            <a:extLst>
              <a:ext uri="{FF2B5EF4-FFF2-40B4-BE49-F238E27FC236}">
                <a16:creationId xmlns:a16="http://schemas.microsoft.com/office/drawing/2014/main" id="{0881D47C-5145-92D2-A3FB-C7BA9DBFB2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1701" y="5112822"/>
            <a:ext cx="3837585" cy="3054927"/>
          </a:xfrm>
          <a:prstGeom prst="rect">
            <a:avLst/>
          </a:prstGeom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DF42D40-EF3C-5B35-01FF-B6F79C0AD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3733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1319F0-3D8C-D063-0A1D-7EC963871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6259A082-2625-DCA5-DD49-7E470225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451,200+ Shocked People Stock Photos, Pictures &amp; Royalty-Free Images -  iStock | Shocked people vector, Shocked people grey backgrounds">
            <a:extLst>
              <a:ext uri="{FF2B5EF4-FFF2-40B4-BE49-F238E27FC236}">
                <a16:creationId xmlns:a16="http://schemas.microsoft.com/office/drawing/2014/main" id="{2C45144E-9713-2819-4162-4D54EF9853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56" r="5304" b="-1"/>
          <a:stretch>
            <a:fillRect/>
          </a:stretch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pic>
        <p:nvPicPr>
          <p:cNvPr id="14" name="Picture 13" descr="https://static.vecteezy.com/system/resources/thumbnails/067/369/840/small/burning-one-hundred-dollar-bill-with-flames-rising-dramatically-symbolizes-financial-loss-or-waste-image-conveys-sense-of-urgency-and-caution-regarding-money-management-png.png">
            <a:extLst>
              <a:ext uri="{FF2B5EF4-FFF2-40B4-BE49-F238E27FC236}">
                <a16:creationId xmlns:a16="http://schemas.microsoft.com/office/drawing/2014/main" id="{8D41A55F-5A69-91CB-2342-2BFC068FC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760000">
            <a:off x="5251862" y="4246045"/>
            <a:ext cx="3004457" cy="3333750"/>
          </a:xfrm>
          <a:prstGeom prst="rect">
            <a:avLst/>
          </a:prstGeom>
        </p:spPr>
      </p:pic>
      <p:pic>
        <p:nvPicPr>
          <p:cNvPr id="16" name="Picture 15" descr="https://static.vecteezy.com/system/resources/thumbnails/067/369/840/small/burning-one-hundred-dollar-bill-with-flames-rising-dramatically-symbolizes-financial-loss-or-waste-image-conveys-sense-of-urgency-and-caution-regarding-money-management-png.png">
            <a:extLst>
              <a:ext uri="{FF2B5EF4-FFF2-40B4-BE49-F238E27FC236}">
                <a16:creationId xmlns:a16="http://schemas.microsoft.com/office/drawing/2014/main" id="{70170DE7-F4B2-2111-F97F-90B3975EB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80000">
            <a:off x="5588330" y="4117395"/>
            <a:ext cx="3004457" cy="3333750"/>
          </a:xfrm>
          <a:prstGeom prst="rect">
            <a:avLst/>
          </a:prstGeom>
        </p:spPr>
      </p:pic>
      <p:pic>
        <p:nvPicPr>
          <p:cNvPr id="9" name="Picture 8" descr="https://static.vecteezy.com/system/resources/thumbnails/067/369/840/small/burning-one-hundred-dollar-bill-with-flames-rising-dramatically-symbolizes-financial-loss-or-waste-image-conveys-sense-of-urgency-and-caution-regarding-money-management-png.png">
            <a:extLst>
              <a:ext uri="{FF2B5EF4-FFF2-40B4-BE49-F238E27FC236}">
                <a16:creationId xmlns:a16="http://schemas.microsoft.com/office/drawing/2014/main" id="{27348523-A37F-7F66-743F-467DB6A43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760000">
            <a:off x="4361213" y="3830411"/>
            <a:ext cx="3004457" cy="3333750"/>
          </a:xfrm>
          <a:prstGeom prst="rect">
            <a:avLst/>
          </a:prstGeom>
        </p:spPr>
      </p:pic>
      <p:pic>
        <p:nvPicPr>
          <p:cNvPr id="15" name="Picture 14" descr="https://static.vecteezy.com/system/resources/thumbnails/067/369/840/small/burning-one-hundred-dollar-bill-with-flames-rising-dramatically-symbolizes-financial-loss-or-waste-image-conveys-sense-of-urgency-and-caution-regarding-money-management-png.png">
            <a:extLst>
              <a:ext uri="{FF2B5EF4-FFF2-40B4-BE49-F238E27FC236}">
                <a16:creationId xmlns:a16="http://schemas.microsoft.com/office/drawing/2014/main" id="{5DC82426-5121-6B29-00E0-FD1812129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860000">
            <a:off x="3955471" y="4374695"/>
            <a:ext cx="3004457" cy="3333750"/>
          </a:xfrm>
          <a:prstGeom prst="rect">
            <a:avLst/>
          </a:prstGeom>
        </p:spPr>
      </p:pic>
      <p:sp useBgFill="1">
        <p:nvSpPr>
          <p:cNvPr id="37" name="Freeform: Shape 36">
            <a:extLst>
              <a:ext uri="{FF2B5EF4-FFF2-40B4-BE49-F238E27FC236}">
                <a16:creationId xmlns:a16="http://schemas.microsoft.com/office/drawing/2014/main" id="{A36B08AB-6CB1-B6D8-54F8-448CBD905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 descr="https://static.vecteezy.com/system/resources/thumbnails/067/369/840/small/burning-one-hundred-dollar-bill-with-flames-rising-dramatically-symbolizes-financial-loss-or-waste-image-conveys-sense-of-urgency-and-caution-regarding-money-management-png.png">
            <a:extLst>
              <a:ext uri="{FF2B5EF4-FFF2-40B4-BE49-F238E27FC236}">
                <a16:creationId xmlns:a16="http://schemas.microsoft.com/office/drawing/2014/main" id="{E6CCD3BB-41B0-04F4-B538-E64E2BE75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1500000">
            <a:off x="5044043" y="4018436"/>
            <a:ext cx="3004457" cy="3333750"/>
          </a:xfrm>
          <a:prstGeom prst="rect">
            <a:avLst/>
          </a:prstGeom>
        </p:spPr>
      </p:pic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3EB55936-9EE6-83D8-1BC4-C5F4B4C7B3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35AED21-5F06-3DC0-3786-593825FD8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fr-CA"/>
              <a:t>Les risques (Gestion)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FB3B215-D3A3-B586-CC35-343974680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65B9FCA-F154-EBD7-4160-78FF03CA6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 descr="Safety Goggles PNGs for Free Download">
            <a:extLst>
              <a:ext uri="{FF2B5EF4-FFF2-40B4-BE49-F238E27FC236}">
                <a16:creationId xmlns:a16="http://schemas.microsoft.com/office/drawing/2014/main" id="{1A403867-A457-C4D5-50EF-FEEA29045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80000">
            <a:off x="7520353" y="1453662"/>
            <a:ext cx="2028093" cy="2098431"/>
          </a:xfrm>
          <a:prstGeom prst="rect">
            <a:avLst/>
          </a:prstGeom>
        </p:spPr>
      </p:pic>
      <p:pic>
        <p:nvPicPr>
          <p:cNvPr id="5" name="Content Placeholder 4" descr="White Hard Hat 56030968 PNG">
            <a:extLst>
              <a:ext uri="{FF2B5EF4-FFF2-40B4-BE49-F238E27FC236}">
                <a16:creationId xmlns:a16="http://schemas.microsoft.com/office/drawing/2014/main" id="{35DA0201-2C21-E0B4-C0CB-8852F51CB1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 rot="1620000" flipH="1">
            <a:off x="7973209" y="776214"/>
            <a:ext cx="2229253" cy="201006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FB7617D-D78F-18B3-B82A-F4CE05E53F4E}"/>
              </a:ext>
            </a:extLst>
          </p:cNvPr>
          <p:cNvSpPr txBox="1"/>
          <p:nvPr/>
        </p:nvSpPr>
        <p:spPr>
          <a:xfrm>
            <a:off x="123265" y="2218765"/>
            <a:ext cx="6096000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Manque </a:t>
            </a:r>
            <a:r>
              <a:rPr lang="en-US" b="1" err="1"/>
              <a:t>d’expérience</a:t>
            </a:r>
            <a:r>
              <a:rPr lang="en-US" b="1"/>
              <a:t> ECSS</a:t>
            </a:r>
            <a:endParaRPr lang="fr-FR"/>
          </a:p>
          <a:p>
            <a:pPr marL="228600" lvl="1" indent="-228600">
              <a:buFont typeface=""/>
              <a:buChar char="•"/>
            </a:pPr>
            <a:r>
              <a:rPr lang="en-US" err="1"/>
              <a:t>L’équipe</a:t>
            </a:r>
            <a:r>
              <a:rPr lang="en-US"/>
              <a:t> </a:t>
            </a:r>
            <a:r>
              <a:rPr lang="en-US" err="1"/>
              <a:t>connaît</a:t>
            </a:r>
            <a:r>
              <a:rPr lang="en-US"/>
              <a:t> peu la </a:t>
            </a:r>
            <a:r>
              <a:rPr lang="en-US" err="1"/>
              <a:t>méthode</a:t>
            </a:r>
            <a:r>
              <a:rPr lang="en-US"/>
              <a:t> ECSS.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Impact : retards et documentation </a:t>
            </a:r>
            <a:r>
              <a:rPr lang="en-US" err="1"/>
              <a:t>incomplète</a:t>
            </a:r>
            <a:r>
              <a:rPr lang="en-US"/>
              <a:t>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Mitigation : formation initiale du </a:t>
            </a:r>
            <a:r>
              <a:rPr lang="en-US" err="1"/>
              <a:t>modèles</a:t>
            </a:r>
            <a:r>
              <a:rPr lang="en-US"/>
              <a:t> ECSS.</a:t>
            </a:r>
          </a:p>
          <a:p>
            <a:r>
              <a:rPr lang="en-US" b="1"/>
              <a:t>Sous-estimation de la charge de travail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Temps mal </a:t>
            </a:r>
            <a:r>
              <a:rPr lang="en-US" err="1"/>
              <a:t>évalué</a:t>
            </a:r>
            <a:r>
              <a:rPr lang="en-US"/>
              <a:t>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Impact : stress et </a:t>
            </a:r>
            <a:r>
              <a:rPr lang="en-US" err="1"/>
              <a:t>fonctionnalités</a:t>
            </a:r>
            <a:r>
              <a:rPr lang="en-US"/>
              <a:t> </a:t>
            </a:r>
            <a:r>
              <a:rPr lang="en-US" err="1"/>
              <a:t>incomplètes</a:t>
            </a:r>
            <a:r>
              <a:rPr lang="en-US"/>
              <a:t>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Mitigation : planification </a:t>
            </a:r>
            <a:r>
              <a:rPr lang="en-US" err="1"/>
              <a:t>réaliste</a:t>
            </a:r>
            <a:r>
              <a:rPr lang="en-US"/>
              <a:t> et </a:t>
            </a:r>
            <a:r>
              <a:rPr lang="en-US" err="1"/>
              <a:t>suivi</a:t>
            </a:r>
            <a:r>
              <a:rPr lang="en-US"/>
              <a:t> </a:t>
            </a:r>
            <a:r>
              <a:rPr lang="en-US" err="1"/>
              <a:t>hebdomadaire</a:t>
            </a:r>
            <a:r>
              <a:rPr lang="en-US"/>
              <a:t>.</a:t>
            </a:r>
          </a:p>
          <a:p>
            <a:r>
              <a:rPr lang="en-US" b="1" err="1"/>
              <a:t>Intégration</a:t>
            </a:r>
            <a:r>
              <a:rPr lang="en-US" b="1"/>
              <a:t> tardive matériel-</a:t>
            </a:r>
            <a:r>
              <a:rPr lang="en-US" b="1" err="1"/>
              <a:t>logiciel</a:t>
            </a:r>
            <a:endParaRPr lang="en-US" b="1"/>
          </a:p>
          <a:p>
            <a:pPr marL="228600" lvl="1" indent="-228600">
              <a:buFont typeface=""/>
              <a:buChar char="•"/>
            </a:pPr>
            <a:r>
              <a:rPr lang="en-US"/>
              <a:t>Tests </a:t>
            </a:r>
            <a:r>
              <a:rPr lang="en-US" err="1"/>
              <a:t>réels</a:t>
            </a:r>
            <a:r>
              <a:rPr lang="en-US"/>
              <a:t> </a:t>
            </a:r>
            <a:r>
              <a:rPr lang="en-US" err="1"/>
              <a:t>effectués</a:t>
            </a:r>
            <a:r>
              <a:rPr lang="en-US"/>
              <a:t> trop tard.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Impact : </a:t>
            </a:r>
            <a:r>
              <a:rPr lang="en-US" err="1"/>
              <a:t>découverte</a:t>
            </a:r>
            <a:r>
              <a:rPr lang="en-US"/>
              <a:t> tardive de </a:t>
            </a:r>
            <a:r>
              <a:rPr lang="en-US" err="1"/>
              <a:t>problèmes</a:t>
            </a:r>
            <a:r>
              <a:rPr lang="en-US"/>
              <a:t> critiques.</a:t>
            </a:r>
          </a:p>
          <a:p>
            <a:pPr marL="228600" lvl="1" indent="-228600">
              <a:buFont typeface=""/>
              <a:buChar char="•"/>
            </a:pPr>
            <a:r>
              <a:rPr lang="en-US"/>
              <a:t>Mitigation : </a:t>
            </a:r>
            <a:r>
              <a:rPr lang="en-US" err="1"/>
              <a:t>intégration</a:t>
            </a:r>
            <a:r>
              <a:rPr lang="en-US"/>
              <a:t> progressive et tests </a:t>
            </a:r>
            <a:r>
              <a:rPr lang="en-US" err="1"/>
              <a:t>fréquents</a:t>
            </a:r>
            <a:r>
              <a:rPr lang="en-US"/>
              <a:t>.</a:t>
            </a:r>
          </a:p>
          <a:p>
            <a:pPr algn="ctr"/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CB4CBF-8ACE-F0D3-4042-BE15A3FCA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121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618B425-45EC-FEE4-E37A-118EC42FE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715" y="467271"/>
            <a:ext cx="4195674" cy="19160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err="1"/>
              <a:t>Analyse</a:t>
            </a:r>
            <a:r>
              <a:rPr lang="en-US" sz="4800"/>
              <a:t> </a:t>
            </a:r>
            <a:r>
              <a:rPr lang="en-US" sz="4800" err="1"/>
              <a:t>d'impact</a:t>
            </a:r>
            <a:r>
              <a:rPr lang="en-US" sz="4800"/>
              <a:t> </a:t>
            </a:r>
            <a:r>
              <a:rPr lang="en-US" sz="4800" err="1"/>
              <a:t>éthique</a:t>
            </a:r>
            <a:r>
              <a:rPr lang="en-US" sz="4800"/>
              <a:t> </a:t>
            </a:r>
            <a:r>
              <a:rPr lang="en-US" sz="4800" err="1"/>
              <a:t>potentiels</a:t>
            </a:r>
          </a:p>
          <a:p>
            <a:endParaRPr lang="en-US" sz="56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2,200+ Happy Woman Presenting With Open Hand Holding Something Blank Stock  Photos, Pictures &amp; Royalty-Free Images - iStock">
            <a:extLst>
              <a:ext uri="{FF2B5EF4-FFF2-40B4-BE49-F238E27FC236}">
                <a16:creationId xmlns:a16="http://schemas.microsoft.com/office/drawing/2014/main" id="{704B5F40-40CC-0F56-5968-64CB5784E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6802" r="23016"/>
          <a:stretch>
            <a:fillRect/>
          </a:stretch>
        </p:blipFill>
        <p:spPr>
          <a:xfrm>
            <a:off x="498851" y="554151"/>
            <a:ext cx="6037365" cy="5742074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14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0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4" descr="White Hard Hat 56030968 PNG">
            <a:extLst>
              <a:ext uri="{FF2B5EF4-FFF2-40B4-BE49-F238E27FC236}">
                <a16:creationId xmlns:a16="http://schemas.microsoft.com/office/drawing/2014/main" id="{23D41AB5-B96D-60CC-FED8-BF1DB3EB7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1500000">
            <a:off x="1124435" y="370206"/>
            <a:ext cx="2194896" cy="2010067"/>
          </a:xfrm>
          <a:prstGeom prst="rect">
            <a:avLst/>
          </a:prstGeom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CA4AA20A-6852-8C04-DF9D-93A76E288A58}"/>
              </a:ext>
            </a:extLst>
          </p:cNvPr>
          <p:cNvSpPr>
            <a:spLocks noGrp="1"/>
          </p:cNvSpPr>
          <p:nvPr/>
        </p:nvSpPr>
        <p:spPr>
          <a:xfrm>
            <a:off x="6657715" y="2388042"/>
            <a:ext cx="4195675" cy="3505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/>
              <a:t>Dilemme du </a:t>
            </a:r>
            <a:r>
              <a:rPr lang="en-US" sz="2000" err="1"/>
              <a:t>roomba</a:t>
            </a:r>
            <a:r>
              <a:rPr lang="en-US" sz="2000"/>
              <a:t>-couteau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/>
              <a:t>Un robot est-il  </a:t>
            </a:r>
            <a:r>
              <a:rPr lang="en-US" sz="2000" err="1"/>
              <a:t>responsable</a:t>
            </a:r>
            <a:r>
              <a:rPr lang="en-US" sz="2000"/>
              <a:t> de </a:t>
            </a:r>
            <a:r>
              <a:rPr lang="en-US" sz="2000" err="1"/>
              <a:t>lui-même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/>
              <a:t>Adoption du robot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/>
              <a:t>Intimidation au travail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19" name="Picture 18" descr="Éthique de la recherche - Comprendre la recherche">
            <a:extLst>
              <a:ext uri="{FF2B5EF4-FFF2-40B4-BE49-F238E27FC236}">
                <a16:creationId xmlns:a16="http://schemas.microsoft.com/office/drawing/2014/main" id="{3F103870-0991-7015-ADDF-FC8E3166C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578" y="1227801"/>
            <a:ext cx="2095500" cy="2105025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78D12D8-C94B-2A15-02EC-E1612F198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8EC9D-5697-4E5B-8ED7-1432B59ABEA1}" type="slidenum">
              <a:rPr lang="fr-CA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074310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0B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12</Slides>
  <Notes>0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3" baseType="lpstr">
      <vt:lpstr>Thème Office</vt:lpstr>
      <vt:lpstr>Argumentaire de vente</vt:lpstr>
      <vt:lpstr>Présentation de l'équipe</vt:lpstr>
      <vt:lpstr>Mise en contexte</vt:lpstr>
      <vt:lpstr>Spécifications du client</vt:lpstr>
      <vt:lpstr>Solution</vt:lpstr>
      <vt:lpstr>Les risques (Technologiques)</vt:lpstr>
      <vt:lpstr>Les risques (Sociaux)</vt:lpstr>
      <vt:lpstr>Les risques (Gestion)</vt:lpstr>
      <vt:lpstr>Analyse d'impact éthique potentiels </vt:lpstr>
      <vt:lpstr>Tâches</vt:lpstr>
      <vt:lpstr>Budget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</cp:revision>
  <dcterms:created xsi:type="dcterms:W3CDTF">2026-01-29T15:07:14Z</dcterms:created>
  <dcterms:modified xsi:type="dcterms:W3CDTF">2026-02-05T16:05:50Z</dcterms:modified>
</cp:coreProperties>
</file>